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unknown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73" r:id="rId2"/>
    <p:sldId id="261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4" r:id="rId17"/>
    <p:sldId id="275" r:id="rId18"/>
    <p:sldId id="276" r:id="rId19"/>
    <p:sldId id="277" r:id="rId20"/>
    <p:sldId id="279" r:id="rId21"/>
    <p:sldId id="280" r:id="rId22"/>
    <p:sldId id="278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-22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6FE35895-088A-4F4D-86CB-56B779CF6C0C}" type="datetimeFigureOut">
              <a:rPr lang="ru-RU" smtClean="0"/>
              <a:t>24.04.2020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73B739F4-A6E7-4780-96E6-1C61DF1429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2095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35895-088A-4F4D-86CB-56B779CF6C0C}" type="datetimeFigureOut">
              <a:rPr lang="ru-RU" smtClean="0"/>
              <a:t>24.04.2020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739F4-A6E7-4780-96E6-1C61DF1429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923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35895-088A-4F4D-86CB-56B779CF6C0C}" type="datetimeFigureOut">
              <a:rPr lang="ru-RU" smtClean="0"/>
              <a:t>24.04.2020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739F4-A6E7-4780-96E6-1C61DF1429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8180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35895-088A-4F4D-86CB-56B779CF6C0C}" type="datetimeFigureOut">
              <a:rPr lang="ru-RU" smtClean="0"/>
              <a:t>24.04.2020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739F4-A6E7-4780-96E6-1C61DF1429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85801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35895-088A-4F4D-86CB-56B779CF6C0C}" type="datetimeFigureOut">
              <a:rPr lang="ru-RU" smtClean="0"/>
              <a:t>24.04.2020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739F4-A6E7-4780-96E6-1C61DF1429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04271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35895-088A-4F4D-86CB-56B779CF6C0C}" type="datetimeFigureOut">
              <a:rPr lang="ru-RU" smtClean="0"/>
              <a:t>24.04.2020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739F4-A6E7-4780-96E6-1C61DF1429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68492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35895-088A-4F4D-86CB-56B779CF6C0C}" type="datetimeFigureOut">
              <a:rPr lang="ru-RU" smtClean="0"/>
              <a:t>24.04.2020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739F4-A6E7-4780-96E6-1C61DF1429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74149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6FE35895-088A-4F4D-86CB-56B779CF6C0C}" type="datetimeFigureOut">
              <a:rPr lang="ru-RU" smtClean="0"/>
              <a:t>24.04.2020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739F4-A6E7-4780-96E6-1C61DF1429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69510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6FE35895-088A-4F4D-86CB-56B779CF6C0C}" type="datetimeFigureOut">
              <a:rPr lang="ru-RU" smtClean="0"/>
              <a:t>24.04.2020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739F4-A6E7-4780-96E6-1C61DF1429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4546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35895-088A-4F4D-86CB-56B779CF6C0C}" type="datetimeFigureOut">
              <a:rPr lang="ru-RU" smtClean="0"/>
              <a:t>24.04.2020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739F4-A6E7-4780-96E6-1C61DF1429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1235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35895-088A-4F4D-86CB-56B779CF6C0C}" type="datetimeFigureOut">
              <a:rPr lang="ru-RU" smtClean="0"/>
              <a:t>24.04.2020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739F4-A6E7-4780-96E6-1C61DF1429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1045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35895-088A-4F4D-86CB-56B779CF6C0C}" type="datetimeFigureOut">
              <a:rPr lang="ru-RU" smtClean="0"/>
              <a:t>24.04.2020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739F4-A6E7-4780-96E6-1C61DF1429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2268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35895-088A-4F4D-86CB-56B779CF6C0C}" type="datetimeFigureOut">
              <a:rPr lang="ru-RU" smtClean="0"/>
              <a:t>24.04.2020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739F4-A6E7-4780-96E6-1C61DF1429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3821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35895-088A-4F4D-86CB-56B779CF6C0C}" type="datetimeFigureOut">
              <a:rPr lang="ru-RU" smtClean="0"/>
              <a:t>24.04.2020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739F4-A6E7-4780-96E6-1C61DF1429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8681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35895-088A-4F4D-86CB-56B779CF6C0C}" type="datetimeFigureOut">
              <a:rPr lang="ru-RU" smtClean="0"/>
              <a:t>24.04.2020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739F4-A6E7-4780-96E6-1C61DF1429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6752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35895-088A-4F4D-86CB-56B779CF6C0C}" type="datetimeFigureOut">
              <a:rPr lang="ru-RU" smtClean="0"/>
              <a:t>24.04.2020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739F4-A6E7-4780-96E6-1C61DF1429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5388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35895-088A-4F4D-86CB-56B779CF6C0C}" type="datetimeFigureOut">
              <a:rPr lang="ru-RU" smtClean="0"/>
              <a:t>24.04.2020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739F4-A6E7-4780-96E6-1C61DF1429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1912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6FE35895-088A-4F4D-86CB-56B779CF6C0C}" type="datetimeFigureOut">
              <a:rPr lang="ru-RU" smtClean="0"/>
              <a:t>24.04.2020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73B739F4-A6E7-4780-96E6-1C61DF1429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5143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79053" y="1259176"/>
            <a:ext cx="957810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chemeClr val="accent6">
                    <a:lumMod val="75000"/>
                  </a:schemeClr>
                </a:solidFill>
              </a:rPr>
              <a:t>Использование современных технологий</a:t>
            </a:r>
          </a:p>
          <a:p>
            <a:pPr algn="ctr"/>
            <a:r>
              <a:rPr lang="ru-RU" sz="3200" b="1" dirty="0">
                <a:solidFill>
                  <a:schemeClr val="accent6">
                    <a:lumMod val="75000"/>
                  </a:schemeClr>
                </a:solidFill>
              </a:rPr>
              <a:t>виртуальной и дополненной</a:t>
            </a:r>
          </a:p>
          <a:p>
            <a:pPr algn="ctr"/>
            <a:r>
              <a:rPr lang="ru-RU" sz="3200" b="1" dirty="0" smtClean="0">
                <a:solidFill>
                  <a:schemeClr val="accent6">
                    <a:lumMod val="75000"/>
                  </a:schemeClr>
                </a:solidFill>
              </a:rPr>
              <a:t>реальности в образовании</a:t>
            </a:r>
            <a:endParaRPr lang="ru-RU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357091" y="480541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ru-RU" b="1" dirty="0" smtClean="0">
                <a:solidFill>
                  <a:srgbClr val="0070C0"/>
                </a:solidFill>
              </a:rPr>
              <a:t>Дождева Наталья Александровна, </a:t>
            </a:r>
          </a:p>
          <a:p>
            <a:pPr algn="r"/>
            <a:r>
              <a:rPr lang="ru-RU" b="1" dirty="0" smtClean="0">
                <a:solidFill>
                  <a:srgbClr val="0070C0"/>
                </a:solidFill>
              </a:rPr>
              <a:t>КЭО, магистратура, 1 курс</a:t>
            </a:r>
            <a:endParaRPr lang="ru-RU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56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1227" t="13875" r="26441" b="4885"/>
          <a:stretch/>
        </p:blipFill>
        <p:spPr>
          <a:xfrm>
            <a:off x="638978" y="1"/>
            <a:ext cx="97695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29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1385" t="13929" r="26379" b="4522"/>
          <a:stretch/>
        </p:blipFill>
        <p:spPr>
          <a:xfrm>
            <a:off x="738131" y="0"/>
            <a:ext cx="9719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6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1389" t="14313" r="26212" b="4454"/>
          <a:stretch/>
        </p:blipFill>
        <p:spPr>
          <a:xfrm>
            <a:off x="649995" y="0"/>
            <a:ext cx="97796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1329" t="14191" r="26326" b="4412"/>
          <a:stretch/>
        </p:blipFill>
        <p:spPr>
          <a:xfrm>
            <a:off x="760164" y="1"/>
            <a:ext cx="9752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14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1416" t="14364" r="26430" b="4416"/>
          <a:stretch/>
        </p:blipFill>
        <p:spPr>
          <a:xfrm>
            <a:off x="694063" y="0"/>
            <a:ext cx="97479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4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" t="11847" r="22569" b="4023"/>
          <a:stretch/>
        </p:blipFill>
        <p:spPr bwMode="auto">
          <a:xfrm>
            <a:off x="563418" y="0"/>
            <a:ext cx="994910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89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" t="12656" r="22474" b="4119"/>
          <a:stretch/>
        </p:blipFill>
        <p:spPr bwMode="auto">
          <a:xfrm>
            <a:off x="415636" y="0"/>
            <a:ext cx="1006279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2673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" t="12028" r="22553" b="3872"/>
          <a:stretch/>
        </p:blipFill>
        <p:spPr bwMode="auto">
          <a:xfrm>
            <a:off x="526473" y="0"/>
            <a:ext cx="995869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1149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" t="12186" r="22532" b="4040"/>
          <a:stretch/>
        </p:blipFill>
        <p:spPr bwMode="auto">
          <a:xfrm>
            <a:off x="480290" y="0"/>
            <a:ext cx="999680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8256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" t="12528" r="22606" b="4535"/>
          <a:stretch/>
        </p:blipFill>
        <p:spPr bwMode="auto">
          <a:xfrm>
            <a:off x="498763" y="1"/>
            <a:ext cx="1006848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0899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l="1265" t="14404" r="26255" b="4883"/>
          <a:stretch/>
        </p:blipFill>
        <p:spPr>
          <a:xfrm>
            <a:off x="583894" y="0"/>
            <a:ext cx="9860096" cy="6862505"/>
          </a:xfrm>
          <a:prstGeom prst="rect">
            <a:avLst/>
          </a:prstGeom>
        </p:spPr>
      </p:pic>
      <p:pic>
        <p:nvPicPr>
          <p:cNvPr id="4" name="Голос 002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10255" y="600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29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18836" y="797295"/>
            <a:ext cx="11000509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/>
              <a:t>дополненная реальность (AR)</a:t>
            </a:r>
          </a:p>
          <a:p>
            <a:r>
              <a:rPr lang="ru-RU" dirty="0"/>
              <a:t>Визуализация алгебраических поверхностей, как второго, так и более высоких порядков. На </a:t>
            </a:r>
            <a:r>
              <a:rPr lang="ru-RU" dirty="0" smtClean="0"/>
              <a:t>показаны </a:t>
            </a:r>
            <a:r>
              <a:rPr lang="ru-RU" dirty="0"/>
              <a:t>алгебраические поверхности 2 порядка при их отображении с помощью технологии AR. Обучаемый получит возможность качественно изучить поверхность как реальный объект перед собой, а не на экране компьютера и, тем более, книги, а также изменять параметры в реальном времени и видеть результат. Все это должно способствовать лучшему пониманию структуры уравнений (интерактивное изменение параметров) и трехмерной формы поверхностей.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82" y="3293416"/>
            <a:ext cx="4240941" cy="2867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0528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38909" y="1369536"/>
            <a:ext cx="1061258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7030A0"/>
                </a:solidFill>
              </a:rPr>
              <a:t>В химии отображение атомных </a:t>
            </a:r>
            <a:r>
              <a:rPr lang="ru-RU" sz="2000" b="1" dirty="0" err="1">
                <a:solidFill>
                  <a:srgbClr val="7030A0"/>
                </a:solidFill>
              </a:rPr>
              <a:t>орбиталей</a:t>
            </a:r>
            <a:r>
              <a:rPr lang="ru-RU" sz="2000" b="1" dirty="0">
                <a:solidFill>
                  <a:srgbClr val="7030A0"/>
                </a:solidFill>
              </a:rPr>
              <a:t> </a:t>
            </a:r>
            <a:r>
              <a:rPr lang="ru-RU" sz="2000" b="1" dirty="0" smtClean="0">
                <a:solidFill>
                  <a:srgbClr val="7030A0"/>
                </a:solidFill>
              </a:rPr>
              <a:t>поможет </a:t>
            </a:r>
            <a:r>
              <a:rPr lang="ru-RU" sz="2000" b="1" dirty="0">
                <a:solidFill>
                  <a:srgbClr val="7030A0"/>
                </a:solidFill>
              </a:rPr>
              <a:t>лучше понять и запомнить их строение. Визуализация строения </a:t>
            </a:r>
            <a:r>
              <a:rPr lang="ru-RU" sz="2000" b="1" dirty="0" smtClean="0">
                <a:solidFill>
                  <a:srgbClr val="7030A0"/>
                </a:solidFill>
              </a:rPr>
              <a:t>молекул, </a:t>
            </a:r>
            <a:r>
              <a:rPr lang="ru-RU" sz="2000" b="1" dirty="0">
                <a:solidFill>
                  <a:srgbClr val="7030A0"/>
                </a:solidFill>
              </a:rPr>
              <a:t>позволяет увидеть различные химические связи в пространстве.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82" y="2826905"/>
            <a:ext cx="4432154" cy="270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873" y="2906646"/>
            <a:ext cx="3103417" cy="3554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9862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182254" y="778777"/>
            <a:ext cx="953192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7030A0"/>
                </a:solidFill>
              </a:rPr>
              <a:t>Отдельно стоит сказать о необходимости не только обучения с помощью технологий AR и VR, но и обучения компетенциям по созданию продуктов, использующих эти технологии. </a:t>
            </a:r>
            <a:endParaRPr lang="ru-RU" sz="2400" b="1" dirty="0" smtClean="0">
              <a:solidFill>
                <a:srgbClr val="7030A0"/>
              </a:solidFill>
            </a:endParaRPr>
          </a:p>
          <a:p>
            <a:pPr algn="ctr"/>
            <a:r>
              <a:rPr lang="ru-RU" sz="2400" b="1" dirty="0" smtClean="0">
                <a:solidFill>
                  <a:srgbClr val="7030A0"/>
                </a:solidFill>
              </a:rPr>
              <a:t>Предпрофессиональное </a:t>
            </a:r>
            <a:r>
              <a:rPr lang="ru-RU" sz="2400" b="1" dirty="0">
                <a:solidFill>
                  <a:srgbClr val="7030A0"/>
                </a:solidFill>
              </a:rPr>
              <a:t>и профессиональное образование обязательно должно обратить внимание на эти направления подготовки. </a:t>
            </a:r>
            <a:endParaRPr lang="ru-RU" sz="2400" b="1" dirty="0" smtClean="0">
              <a:solidFill>
                <a:srgbClr val="7030A0"/>
              </a:solidFill>
            </a:endParaRPr>
          </a:p>
          <a:p>
            <a:pPr algn="ctr"/>
            <a:r>
              <a:rPr lang="ru-RU" sz="2400" b="1" dirty="0" smtClean="0">
                <a:solidFill>
                  <a:srgbClr val="7030A0"/>
                </a:solidFill>
              </a:rPr>
              <a:t>В </a:t>
            </a:r>
            <a:r>
              <a:rPr lang="ru-RU" sz="2400" b="1" dirty="0">
                <a:solidFill>
                  <a:srgbClr val="7030A0"/>
                </a:solidFill>
              </a:rPr>
              <a:t>настоящий момент разработка виртуальной и дополненной реальности входит в список компетенций такого мероприятия как «</a:t>
            </a:r>
            <a:r>
              <a:rPr lang="ru-RU" sz="2400" b="1" dirty="0" err="1">
                <a:solidFill>
                  <a:srgbClr val="7030A0"/>
                </a:solidFill>
              </a:rPr>
              <a:t>Ворлдскиллс</a:t>
            </a:r>
            <a:r>
              <a:rPr lang="ru-RU" sz="2400" b="1" dirty="0">
                <a:solidFill>
                  <a:srgbClr val="7030A0"/>
                </a:solidFill>
              </a:rPr>
              <a:t> </a:t>
            </a:r>
            <a:r>
              <a:rPr lang="ru-RU" sz="2400" b="1" dirty="0" smtClean="0">
                <a:solidFill>
                  <a:srgbClr val="7030A0"/>
                </a:solidFill>
              </a:rPr>
              <a:t>Россия, </a:t>
            </a:r>
            <a:r>
              <a:rPr lang="ru-RU" sz="2400" b="1" dirty="0">
                <a:solidFill>
                  <a:srgbClr val="7030A0"/>
                </a:solidFill>
              </a:rPr>
              <a:t>что отражает востребованность современным обществом специалистов в данных направлениях.</a:t>
            </a:r>
          </a:p>
        </p:txBody>
      </p:sp>
    </p:spTree>
    <p:extLst>
      <p:ext uri="{BB962C8B-B14F-4D97-AF65-F5344CB8AC3E}">
        <p14:creationId xmlns:p14="http://schemas.microsoft.com/office/powerpoint/2010/main" val="4268807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l="1417" t="14247" r="26207" b="4367"/>
          <a:stretch/>
        </p:blipFill>
        <p:spPr>
          <a:xfrm>
            <a:off x="661011" y="0"/>
            <a:ext cx="9771961" cy="6867845"/>
          </a:xfrm>
          <a:prstGeom prst="rect">
            <a:avLst/>
          </a:prstGeom>
        </p:spPr>
      </p:pic>
      <p:pic>
        <p:nvPicPr>
          <p:cNvPr id="3" name="Голос 003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46837" y="18703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57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l="1293" t="13931" r="26333" b="4353"/>
          <a:stretch/>
        </p:blipFill>
        <p:spPr>
          <a:xfrm>
            <a:off x="727114" y="0"/>
            <a:ext cx="9718372" cy="6858000"/>
          </a:xfrm>
          <a:prstGeom prst="rect">
            <a:avLst/>
          </a:prstGeom>
        </p:spPr>
      </p:pic>
      <p:pic>
        <p:nvPicPr>
          <p:cNvPr id="3" name="Голос 004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20727" y="10391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97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l="1459" t="14090" r="26286" b="4837"/>
          <a:stretch/>
        </p:blipFill>
        <p:spPr>
          <a:xfrm>
            <a:off x="694062" y="0"/>
            <a:ext cx="9779329" cy="6858000"/>
          </a:xfrm>
          <a:prstGeom prst="rect">
            <a:avLst/>
          </a:prstGeom>
        </p:spPr>
      </p:pic>
      <p:pic>
        <p:nvPicPr>
          <p:cNvPr id="3" name="Голос 005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16291" y="10390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4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l="1478" t="14101" r="26233" b="4499"/>
          <a:stretch/>
        </p:blipFill>
        <p:spPr>
          <a:xfrm>
            <a:off x="705078" y="0"/>
            <a:ext cx="9744612" cy="6858000"/>
          </a:xfrm>
          <a:prstGeom prst="rect">
            <a:avLst/>
          </a:prstGeom>
        </p:spPr>
      </p:pic>
      <p:pic>
        <p:nvPicPr>
          <p:cNvPr id="3" name="Голос 006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76146" y="11314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47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1316" t="13803" r="26330" b="4760"/>
          <a:stretch/>
        </p:blipFill>
        <p:spPr>
          <a:xfrm>
            <a:off x="683045" y="0"/>
            <a:ext cx="97491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7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1495" t="14429" r="26486" b="4381"/>
          <a:stretch/>
        </p:blipFill>
        <p:spPr>
          <a:xfrm>
            <a:off x="727114" y="0"/>
            <a:ext cx="97333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8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1454" t="13577" r="26262" b="4302"/>
          <a:stretch/>
        </p:blipFill>
        <p:spPr>
          <a:xfrm>
            <a:off x="738129" y="0"/>
            <a:ext cx="9716878" cy="689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6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 (конференц-зал)">
  <a:themeElements>
    <a:clrScheme name="Ион (конференц-зал)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Ион (конференц-зал)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 (конференц-зал)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51</TotalTime>
  <Words>198</Words>
  <Application>Microsoft Office PowerPoint</Application>
  <PresentationFormat>Произвольный</PresentationFormat>
  <Paragraphs>11</Paragraphs>
  <Slides>22</Slides>
  <Notes>0</Notes>
  <HiddenSlides>0</HiddenSlides>
  <MMClips>5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3" baseType="lpstr">
      <vt:lpstr>Ион (конференц-зал)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8</cp:revision>
  <dcterms:created xsi:type="dcterms:W3CDTF">2020-04-22T17:27:58Z</dcterms:created>
  <dcterms:modified xsi:type="dcterms:W3CDTF">2020-04-23T21:21:36Z</dcterms:modified>
</cp:coreProperties>
</file>